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8" r:id="rId2"/>
  </p:sldMasterIdLst>
  <p:notesMasterIdLst>
    <p:notesMasterId r:id="rId13"/>
  </p:notesMasterIdLst>
  <p:handoutMasterIdLst>
    <p:handoutMasterId r:id="rId14"/>
  </p:handoutMasterIdLst>
  <p:sldIdLst>
    <p:sldId id="266" r:id="rId3"/>
    <p:sldId id="271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 snapToGrid="0">
      <p:cViewPr varScale="1">
        <p:scale>
          <a:sx n="55" d="100"/>
          <a:sy n="55" d="100"/>
        </p:scale>
        <p:origin x="90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125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hr-HR" smtClean="0"/>
              <a:t>6.11.2017.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hr-HR" smtClean="0"/>
              <a:t>6.11.2017.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</a:t>
            </a:r>
            <a:r>
              <a:rPr lang="hr-HR" noProof="0" dirty="0" smtClean="0"/>
              <a:t>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6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hr-HR" smtClean="0"/>
              <a:t>6.11.2017.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672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hr-HR" smtClean="0"/>
              <a:t>6.11.2017.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630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hr-HR" smtClean="0"/>
              <a:t>6.11.2017.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16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F22D-34FA-43A4-B48A-40A230D6062C}" type="datetime1">
              <a:rPr lang="hr-HR" smtClean="0"/>
              <a:t>6.11.2017.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528390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hr-HR" smtClean="0"/>
              <a:t>6.11.2017.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722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hr-HR" smtClean="0"/>
              <a:t>6.11.2017.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182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hr-HR" smtClean="0"/>
              <a:t>6.11.2017.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291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hr-HR" smtClean="0"/>
              <a:t>6.11.2017.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535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hr-HR" smtClean="0"/>
              <a:t>6.11.2017.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030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hr-HR" smtClean="0"/>
              <a:t>6.11.2017.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8965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6F22D-34FA-43A4-B48A-40A230D6062C}" type="datetime1">
              <a:rPr lang="hr-HR" smtClean="0"/>
              <a:t>6.11.2017.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FD59D-33F1-4A76-843D-E67207CAFE54}" type="slidenum">
              <a:rPr lang="hr-HR" smtClean="0"/>
              <a:pPr/>
              <a:t>‹#›</a:t>
            </a:fld>
            <a:endParaRPr lang="hr-HR" dirty="0"/>
          </a:p>
        </p:txBody>
      </p:sp>
      <p:grpSp>
        <p:nvGrpSpPr>
          <p:cNvPr id="7" name="Grupa 6"/>
          <p:cNvGrpSpPr/>
          <p:nvPr userDrawn="1"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8" name="Prostoručno 44"/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" name="Redak 45"/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" name="Prostoručno 46"/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" name="Prostoručno 47"/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" name="Prostoručno 48"/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" name="Prostoručno 49"/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" name="Prostoručno 10"/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" name="Prostoručno 16"/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Prostoručno 18"/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17" name="Grupa 16"/>
          <p:cNvGrpSpPr/>
          <p:nvPr userDrawn="1"/>
        </p:nvGrpSpPr>
        <p:grpSpPr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18" name="Prostoručno 5"/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" name="Redak 6"/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" name="Prostoručno 7"/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" name="Prostoručno 8"/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" name="Prostoručno 21"/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" name="Prostoručno 22"/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" name="Prostoručno 23"/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" name="Prostoručno 24"/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" name="Redak 14"/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" name="Prostoručno 26"/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" name="Prostoručno 27"/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" name="Prostoručno 28"/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" name="Prostoručno 29"/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" name="Prostoručno 30"/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" name="Prostoručno 31"/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" name="Prostoručno 32"/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" name="Prostoručno 33"/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5" name="Redak 27"/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6" name="Prostoručno 35"/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grpSp>
          <p:nvGrpSpPr>
            <p:cNvPr id="37" name="Grupa 36"/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60" name="Prostoručno 59"/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61" name="Prostoručno 60"/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sp>
          <p:nvSpPr>
            <p:cNvPr id="38" name="Elipsa 37"/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9" name="Prostoručno 38"/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0" name="Prostoručno 39"/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1" name="Prostoručno 40"/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" name="Prostoručno 38"/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" name="Prostoručno 39"/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" name="Prostoručno 40"/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5" name="Elipsa 33"/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6" name="Prostoručno 18"/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grpSp>
          <p:nvGrpSpPr>
            <p:cNvPr id="47" name="Grupa 46"/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4" name="Prostoručno 5"/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5" name="Redak 6"/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6" name="Prostoručno 32"/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7" name="Prostoručno 33"/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8" name="Prostoručno 32"/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9" name="Elipsa 58"/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</p:grpSp>
        <p:grpSp>
          <p:nvGrpSpPr>
            <p:cNvPr id="48" name="Grupa 47"/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49" name="Prostoručno 48"/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0" name="Prostoručno 35"/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1" name="Prostoručno 41"/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2" name="Prostoručno 41"/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3" name="Prostoručno 42"/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hr-H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807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914400">
              <a:lnSpc>
                <a:spcPct val="80000"/>
              </a:lnSpc>
              <a:spcBef>
                <a:spcPct val="0"/>
              </a:spcBef>
              <a:buNone/>
            </a:pPr>
            <a:r>
              <a:rPr lang="hr-HR" sz="7200" b="0" i="0" dirty="0" smtClean="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  <a:latin typeface="Century Schoolbook"/>
              </a:rPr>
              <a:t>ZAMJENICE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10"/>
              </a:spcBef>
              <a:buNone/>
            </a:pPr>
            <a:r>
              <a:rPr lang="hr-HR" sz="4000" b="1" i="0" dirty="0" smtClean="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rPr>
              <a:t>LIČNE(OSOBNE) I POSVOJNE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>
          <a:xfrm>
            <a:off x="650631" y="439615"/>
            <a:ext cx="5369169" cy="5737348"/>
          </a:xfrm>
        </p:spPr>
        <p:txBody>
          <a:bodyPr>
            <a:noAutofit/>
          </a:bodyPr>
          <a:lstStyle/>
          <a:p>
            <a:r>
              <a:rPr lang="hr-HR" sz="3200" b="1" dirty="0" smtClean="0">
                <a:solidFill>
                  <a:schemeClr val="tx1"/>
                </a:solidFill>
              </a:rPr>
              <a:t>Sve svoje </a:t>
            </a:r>
            <a:r>
              <a:rPr lang="hr-HR" sz="3200" b="1" u="sng" dirty="0" smtClean="0">
                <a:solidFill>
                  <a:schemeClr val="tx1"/>
                </a:solidFill>
              </a:rPr>
              <a:t>sa sobom </a:t>
            </a:r>
            <a:r>
              <a:rPr lang="hr-HR" sz="3200" b="1" dirty="0" smtClean="0">
                <a:solidFill>
                  <a:schemeClr val="tx1"/>
                </a:solidFill>
              </a:rPr>
              <a:t>nosim.</a:t>
            </a:r>
          </a:p>
          <a:p>
            <a:r>
              <a:rPr lang="hr-HR" sz="3200" b="1" dirty="0" smtClean="0">
                <a:solidFill>
                  <a:schemeClr val="tx1"/>
                </a:solidFill>
              </a:rPr>
              <a:t>Sve svoje </a:t>
            </a:r>
            <a:r>
              <a:rPr lang="hr-HR" sz="3200" b="1" u="sng" dirty="0" smtClean="0">
                <a:solidFill>
                  <a:schemeClr val="tx1"/>
                </a:solidFill>
              </a:rPr>
              <a:t>sa sobom </a:t>
            </a:r>
            <a:r>
              <a:rPr lang="hr-HR" sz="3200" b="1" dirty="0" smtClean="0">
                <a:solidFill>
                  <a:schemeClr val="tx1"/>
                </a:solidFill>
              </a:rPr>
              <a:t>nosiš.</a:t>
            </a:r>
          </a:p>
          <a:p>
            <a:r>
              <a:rPr lang="hr-HR" sz="3200" b="1" dirty="0" smtClean="0">
                <a:solidFill>
                  <a:schemeClr val="tx1"/>
                </a:solidFill>
              </a:rPr>
              <a:t>Sve svoje </a:t>
            </a:r>
            <a:r>
              <a:rPr lang="hr-HR" sz="3200" b="1" u="sng" dirty="0" smtClean="0">
                <a:solidFill>
                  <a:schemeClr val="tx1"/>
                </a:solidFill>
              </a:rPr>
              <a:t>sa sobom </a:t>
            </a:r>
            <a:r>
              <a:rPr lang="hr-HR" sz="3200" b="1" dirty="0" smtClean="0">
                <a:solidFill>
                  <a:schemeClr val="tx1"/>
                </a:solidFill>
              </a:rPr>
              <a:t>nosi.</a:t>
            </a:r>
          </a:p>
          <a:p>
            <a:r>
              <a:rPr lang="hr-HR" sz="3200" b="1" dirty="0" smtClean="0">
                <a:solidFill>
                  <a:schemeClr val="tx1"/>
                </a:solidFill>
              </a:rPr>
              <a:t>Sve svoje </a:t>
            </a:r>
            <a:r>
              <a:rPr lang="hr-HR" sz="3200" b="1" u="sng" dirty="0" smtClean="0">
                <a:solidFill>
                  <a:schemeClr val="tx1"/>
                </a:solidFill>
              </a:rPr>
              <a:t>sa sobom </a:t>
            </a:r>
            <a:r>
              <a:rPr lang="hr-HR" sz="3200" b="1" dirty="0" smtClean="0">
                <a:solidFill>
                  <a:schemeClr val="tx1"/>
                </a:solidFill>
              </a:rPr>
              <a:t>nosimo.</a:t>
            </a:r>
          </a:p>
          <a:p>
            <a:r>
              <a:rPr lang="hr-HR" sz="3200" b="1" dirty="0" smtClean="0">
                <a:solidFill>
                  <a:schemeClr val="tx1"/>
                </a:solidFill>
              </a:rPr>
              <a:t>Sve svoje </a:t>
            </a:r>
            <a:r>
              <a:rPr lang="hr-HR" sz="3200" b="1" u="sng" dirty="0" smtClean="0">
                <a:solidFill>
                  <a:schemeClr val="tx1"/>
                </a:solidFill>
              </a:rPr>
              <a:t>sa sobom </a:t>
            </a:r>
            <a:r>
              <a:rPr lang="hr-HR" sz="3200" b="1" dirty="0" smtClean="0">
                <a:solidFill>
                  <a:schemeClr val="tx1"/>
                </a:solidFill>
              </a:rPr>
              <a:t>nosite.</a:t>
            </a:r>
          </a:p>
          <a:p>
            <a:r>
              <a:rPr lang="hr-HR" sz="3200" b="1" dirty="0" smtClean="0">
                <a:solidFill>
                  <a:schemeClr val="tx1"/>
                </a:solidFill>
              </a:rPr>
              <a:t>Sve svoje </a:t>
            </a:r>
            <a:r>
              <a:rPr lang="hr-HR" sz="3200" b="1" u="sng" dirty="0" smtClean="0">
                <a:solidFill>
                  <a:schemeClr val="tx1"/>
                </a:solidFill>
              </a:rPr>
              <a:t>sa sobom </a:t>
            </a:r>
            <a:r>
              <a:rPr lang="hr-HR" sz="3200" b="1" dirty="0" smtClean="0">
                <a:solidFill>
                  <a:schemeClr val="tx1"/>
                </a:solidFill>
              </a:rPr>
              <a:t>nose.</a:t>
            </a:r>
            <a:endParaRPr lang="hr-HR" sz="3200" b="1" dirty="0">
              <a:solidFill>
                <a:schemeClr val="tx1"/>
              </a:solidFill>
            </a:endParaRPr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2"/>
          </p:nvPr>
        </p:nvSpPr>
        <p:spPr>
          <a:xfrm>
            <a:off x="5731606" y="439615"/>
            <a:ext cx="6460393" cy="4885709"/>
          </a:xfrm>
        </p:spPr>
        <p:txBody>
          <a:bodyPr>
            <a:noAutofit/>
          </a:bodyPr>
          <a:lstStyle/>
          <a:p>
            <a:r>
              <a:rPr lang="hr-HR" sz="3200" b="1" dirty="0" err="1" smtClean="0"/>
              <a:t>Omnia</a:t>
            </a:r>
            <a:r>
              <a:rPr lang="hr-HR" sz="3200" b="1" dirty="0" smtClean="0"/>
              <a:t> MEA MECUM porto.</a:t>
            </a:r>
          </a:p>
          <a:p>
            <a:r>
              <a:rPr lang="hr-HR" sz="3200" b="1" dirty="0" err="1" smtClean="0"/>
              <a:t>Omnia</a:t>
            </a:r>
            <a:r>
              <a:rPr lang="hr-HR" sz="3200" b="1" dirty="0" smtClean="0"/>
              <a:t> TUA TECUM </a:t>
            </a:r>
            <a:r>
              <a:rPr lang="hr-HR" sz="3200" b="1" dirty="0" err="1" smtClean="0"/>
              <a:t>portas</a:t>
            </a:r>
            <a:r>
              <a:rPr lang="hr-HR" sz="3200" b="1" dirty="0" smtClean="0"/>
              <a:t>.</a:t>
            </a:r>
          </a:p>
          <a:p>
            <a:r>
              <a:rPr lang="hr-HR" sz="3200" b="1" dirty="0" err="1" smtClean="0"/>
              <a:t>Omnia</a:t>
            </a:r>
            <a:r>
              <a:rPr lang="hr-HR" sz="3200" b="1" dirty="0" smtClean="0"/>
              <a:t> SUA SECUM </a:t>
            </a:r>
            <a:r>
              <a:rPr lang="hr-HR" sz="3200" b="1" dirty="0" err="1" smtClean="0"/>
              <a:t>portat</a:t>
            </a:r>
            <a:r>
              <a:rPr lang="hr-HR" sz="3200" b="1" dirty="0" smtClean="0"/>
              <a:t>.</a:t>
            </a:r>
          </a:p>
          <a:p>
            <a:r>
              <a:rPr lang="hr-HR" sz="3200" b="1" dirty="0" err="1" smtClean="0"/>
              <a:t>Omnia</a:t>
            </a:r>
            <a:r>
              <a:rPr lang="hr-HR" sz="3200" b="1" dirty="0" smtClean="0"/>
              <a:t> NOSTRA NOBISCUM </a:t>
            </a:r>
            <a:r>
              <a:rPr lang="hr-HR" sz="3200" b="1" dirty="0" err="1" smtClean="0"/>
              <a:t>portamus</a:t>
            </a:r>
            <a:r>
              <a:rPr lang="hr-HR" sz="3200" b="1" dirty="0" smtClean="0"/>
              <a:t>.</a:t>
            </a:r>
          </a:p>
          <a:p>
            <a:r>
              <a:rPr lang="hr-HR" sz="3200" b="1" dirty="0" err="1" smtClean="0"/>
              <a:t>Omnia</a:t>
            </a:r>
            <a:r>
              <a:rPr lang="hr-HR" sz="3200" b="1" dirty="0" smtClean="0"/>
              <a:t> VESTRA VOBISCUM </a:t>
            </a:r>
            <a:r>
              <a:rPr lang="hr-HR" sz="3200" b="1" dirty="0" err="1" smtClean="0"/>
              <a:t>portatis</a:t>
            </a:r>
            <a:r>
              <a:rPr lang="hr-HR" sz="3200" b="1" dirty="0" smtClean="0"/>
              <a:t>.</a:t>
            </a:r>
          </a:p>
          <a:p>
            <a:r>
              <a:rPr lang="hr-HR" sz="3200" b="1" dirty="0" err="1" smtClean="0"/>
              <a:t>Omnia</a:t>
            </a:r>
            <a:r>
              <a:rPr lang="hr-HR" sz="3200" b="1" dirty="0" smtClean="0"/>
              <a:t> SUA SECUM </a:t>
            </a:r>
            <a:r>
              <a:rPr lang="hr-HR" sz="3200" b="1" dirty="0" err="1" smtClean="0"/>
              <a:t>portant</a:t>
            </a:r>
            <a:r>
              <a:rPr lang="hr-HR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759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9502" y="259927"/>
            <a:ext cx="9601196" cy="1303867"/>
          </a:xfrm>
        </p:spPr>
        <p:txBody>
          <a:bodyPr>
            <a:normAutofit/>
          </a:bodyPr>
          <a:lstStyle/>
          <a:p>
            <a:r>
              <a:rPr lang="hr-HR" sz="5400" b="1" dirty="0" smtClean="0">
                <a:solidFill>
                  <a:schemeClr val="tx1"/>
                </a:solidFill>
              </a:rPr>
              <a:t>LIČNE/OSOBNE ZAMJENICE</a:t>
            </a:r>
            <a:endParaRPr lang="hr-HR" sz="5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media.noc-pozorista.rs/2013/12/Likovni-konkurs-Plakat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7" t="-839" b="45596"/>
          <a:stretch/>
        </p:blipFill>
        <p:spPr bwMode="auto">
          <a:xfrm>
            <a:off x="965200" y="1496907"/>
            <a:ext cx="4754880" cy="402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5834382" y="1230630"/>
            <a:ext cx="5405120" cy="5386070"/>
          </a:xfrm>
        </p:spPr>
        <p:txBody>
          <a:bodyPr>
            <a:noAutofit/>
          </a:bodyPr>
          <a:lstStyle/>
          <a:p>
            <a:r>
              <a:rPr lang="hr-HR" sz="3200" b="1" dirty="0">
                <a:solidFill>
                  <a:schemeClr val="tx1"/>
                </a:solidFill>
              </a:rPr>
              <a:t>u</a:t>
            </a:r>
            <a:r>
              <a:rPr lang="hr-HR" sz="3200" b="1" dirty="0" smtClean="0">
                <a:solidFill>
                  <a:schemeClr val="tx1"/>
                </a:solidFill>
              </a:rPr>
              <a:t> latinskom jeziku postoje lične zamjenice za 1. i 2. lice jednine i množine – ja, ti, mi, vi</a:t>
            </a:r>
          </a:p>
          <a:p>
            <a:r>
              <a:rPr lang="hr-HR" sz="3200" b="1" dirty="0">
                <a:solidFill>
                  <a:schemeClr val="tx1"/>
                </a:solidFill>
              </a:rPr>
              <a:t>n</a:t>
            </a:r>
            <a:r>
              <a:rPr lang="hr-HR" sz="3200" b="1" dirty="0" smtClean="0">
                <a:solidFill>
                  <a:schemeClr val="tx1"/>
                </a:solidFill>
              </a:rPr>
              <a:t>ema ličnih zamjenica za 3.lice jednine i množine (on, ona, ono; </a:t>
            </a:r>
            <a:r>
              <a:rPr lang="hr-HR" sz="3200" b="1" dirty="0" err="1" smtClean="0">
                <a:solidFill>
                  <a:schemeClr val="tx1"/>
                </a:solidFill>
              </a:rPr>
              <a:t>oni,one,ona</a:t>
            </a:r>
            <a:r>
              <a:rPr lang="hr-HR" sz="3200" b="1" dirty="0" smtClean="0">
                <a:solidFill>
                  <a:schemeClr val="tx1"/>
                </a:solidFill>
              </a:rPr>
              <a:t>) – koristi se pokazna zamjenice IS, EA, ID – onaj, ona, ono</a:t>
            </a:r>
            <a:endParaRPr lang="hr-H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42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JA/TI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422400"/>
            <a:ext cx="8077200" cy="4754563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tx1"/>
                </a:solidFill>
              </a:rPr>
              <a:t>N	</a:t>
            </a:r>
            <a:r>
              <a:rPr lang="hr-HR" sz="3200" b="1" dirty="0" smtClean="0">
                <a:solidFill>
                  <a:schemeClr val="tx1"/>
                </a:solidFill>
              </a:rPr>
              <a:t>EGO</a:t>
            </a:r>
            <a:r>
              <a:rPr lang="hr-HR" sz="3200" b="1" dirty="0" smtClean="0">
                <a:solidFill>
                  <a:schemeClr val="tx1"/>
                </a:solidFill>
              </a:rPr>
              <a:t>				</a:t>
            </a:r>
            <a:r>
              <a:rPr lang="hr-HR" sz="3200" b="1" dirty="0" smtClean="0">
                <a:solidFill>
                  <a:schemeClr val="tx1"/>
                </a:solidFill>
              </a:rPr>
              <a:t>TU</a:t>
            </a:r>
            <a:endParaRPr lang="hr-HR" sz="3200" b="1" dirty="0" smtClean="0">
              <a:solidFill>
                <a:schemeClr val="tx1"/>
              </a:solidFill>
            </a:endParaRPr>
          </a:p>
          <a:p>
            <a:r>
              <a:rPr lang="hr-HR" sz="3200" b="1" dirty="0" smtClean="0">
                <a:solidFill>
                  <a:schemeClr val="tx1"/>
                </a:solidFill>
              </a:rPr>
              <a:t>G	</a:t>
            </a:r>
            <a:r>
              <a:rPr lang="hr-HR" sz="3200" b="1" dirty="0" smtClean="0">
                <a:solidFill>
                  <a:schemeClr val="tx1"/>
                </a:solidFill>
              </a:rPr>
              <a:t>MEI</a:t>
            </a:r>
            <a:r>
              <a:rPr lang="hr-HR" sz="3200" b="1" dirty="0" smtClean="0">
                <a:solidFill>
                  <a:schemeClr val="tx1"/>
                </a:solidFill>
              </a:rPr>
              <a:t>				</a:t>
            </a:r>
            <a:r>
              <a:rPr lang="hr-HR" sz="3200" b="1" dirty="0" smtClean="0">
                <a:solidFill>
                  <a:schemeClr val="tx1"/>
                </a:solidFill>
              </a:rPr>
              <a:t>TUI</a:t>
            </a:r>
            <a:endParaRPr lang="hr-HR" sz="3200" b="1" dirty="0" smtClean="0">
              <a:solidFill>
                <a:schemeClr val="tx1"/>
              </a:solidFill>
            </a:endParaRPr>
          </a:p>
          <a:p>
            <a:r>
              <a:rPr lang="hr-HR" sz="3200" b="1" dirty="0" smtClean="0">
                <a:solidFill>
                  <a:schemeClr val="tx1"/>
                </a:solidFill>
              </a:rPr>
              <a:t>D	</a:t>
            </a:r>
            <a:r>
              <a:rPr lang="hr-HR" sz="3200" b="1" dirty="0" smtClean="0">
                <a:solidFill>
                  <a:schemeClr val="tx1"/>
                </a:solidFill>
              </a:rPr>
              <a:t>MIHI</a:t>
            </a:r>
            <a:r>
              <a:rPr lang="hr-HR" sz="3200" b="1" dirty="0" smtClean="0">
                <a:solidFill>
                  <a:schemeClr val="tx1"/>
                </a:solidFill>
              </a:rPr>
              <a:t>				</a:t>
            </a:r>
            <a:r>
              <a:rPr lang="hr-HR" sz="3200" b="1" dirty="0" smtClean="0">
                <a:solidFill>
                  <a:schemeClr val="tx1"/>
                </a:solidFill>
              </a:rPr>
              <a:t>TIBI</a:t>
            </a:r>
            <a:endParaRPr lang="hr-HR" sz="3200" b="1" dirty="0" smtClean="0">
              <a:solidFill>
                <a:schemeClr val="tx1"/>
              </a:solidFill>
            </a:endParaRPr>
          </a:p>
          <a:p>
            <a:r>
              <a:rPr lang="hr-HR" sz="3200" b="1" dirty="0" smtClean="0">
                <a:solidFill>
                  <a:schemeClr val="tx1"/>
                </a:solidFill>
              </a:rPr>
              <a:t>AK	</a:t>
            </a:r>
            <a:r>
              <a:rPr lang="hr-HR" sz="3200" b="1" dirty="0" smtClean="0">
                <a:solidFill>
                  <a:schemeClr val="tx1"/>
                </a:solidFill>
              </a:rPr>
              <a:t>ME</a:t>
            </a:r>
            <a:r>
              <a:rPr lang="hr-HR" sz="3200" b="1" dirty="0" smtClean="0">
                <a:solidFill>
                  <a:schemeClr val="tx1"/>
                </a:solidFill>
              </a:rPr>
              <a:t>				</a:t>
            </a:r>
            <a:r>
              <a:rPr lang="hr-HR" sz="3200" b="1" dirty="0" smtClean="0">
                <a:solidFill>
                  <a:schemeClr val="tx1"/>
                </a:solidFill>
              </a:rPr>
              <a:t>TE</a:t>
            </a:r>
            <a:endParaRPr lang="hr-HR" sz="3200" b="1" dirty="0" smtClean="0">
              <a:solidFill>
                <a:schemeClr val="tx1"/>
              </a:solidFill>
            </a:endParaRPr>
          </a:p>
          <a:p>
            <a:r>
              <a:rPr lang="hr-HR" sz="3200" b="1" dirty="0" smtClean="0">
                <a:solidFill>
                  <a:schemeClr val="tx1"/>
                </a:solidFill>
              </a:rPr>
              <a:t>V	</a:t>
            </a:r>
            <a:r>
              <a:rPr lang="hr-HR" sz="3200" b="1" dirty="0" smtClean="0">
                <a:solidFill>
                  <a:schemeClr val="tx1"/>
                </a:solidFill>
              </a:rPr>
              <a:t>----</a:t>
            </a:r>
            <a:r>
              <a:rPr lang="hr-HR" sz="3200" b="1" dirty="0" smtClean="0">
                <a:solidFill>
                  <a:schemeClr val="tx1"/>
                </a:solidFill>
              </a:rPr>
              <a:t>				</a:t>
            </a:r>
            <a:r>
              <a:rPr lang="hr-HR" sz="3200" b="1" dirty="0" smtClean="0">
                <a:solidFill>
                  <a:schemeClr val="tx1"/>
                </a:solidFill>
              </a:rPr>
              <a:t>----</a:t>
            </a:r>
            <a:endParaRPr lang="hr-HR" sz="3200" b="1" dirty="0" smtClean="0">
              <a:solidFill>
                <a:schemeClr val="tx1"/>
              </a:solidFill>
            </a:endParaRPr>
          </a:p>
          <a:p>
            <a:r>
              <a:rPr lang="hr-HR" sz="3200" b="1" dirty="0" smtClean="0">
                <a:solidFill>
                  <a:schemeClr val="tx1"/>
                </a:solidFill>
              </a:rPr>
              <a:t>ABL	</a:t>
            </a:r>
            <a:r>
              <a:rPr lang="hr-HR" sz="3200" b="1" dirty="0" smtClean="0">
                <a:solidFill>
                  <a:schemeClr val="tx1"/>
                </a:solidFill>
              </a:rPr>
              <a:t>ME</a:t>
            </a:r>
            <a:r>
              <a:rPr lang="hr-HR" sz="3200" b="1" dirty="0" smtClean="0">
                <a:solidFill>
                  <a:schemeClr val="tx1"/>
                </a:solidFill>
              </a:rPr>
              <a:t>				</a:t>
            </a:r>
            <a:r>
              <a:rPr lang="hr-HR" sz="3200" b="1" dirty="0" smtClean="0">
                <a:solidFill>
                  <a:schemeClr val="tx1"/>
                </a:solidFill>
              </a:rPr>
              <a:t>TE</a:t>
            </a:r>
            <a:endParaRPr lang="hr-HR" sz="3200" b="1" dirty="0" smtClean="0">
              <a:solidFill>
                <a:schemeClr val="tx1"/>
              </a:solidFill>
            </a:endParaRPr>
          </a:p>
          <a:p>
            <a:r>
              <a:rPr lang="hr-HR" sz="3200" b="1" dirty="0" smtClean="0">
                <a:solidFill>
                  <a:schemeClr val="tx1"/>
                </a:solidFill>
              </a:rPr>
              <a:t>FRAZA+ABL		</a:t>
            </a:r>
            <a:endParaRPr lang="hr-HR" sz="3200" b="1" dirty="0" smtClean="0">
              <a:solidFill>
                <a:schemeClr val="tx1"/>
              </a:solidFill>
            </a:endParaRPr>
          </a:p>
          <a:p>
            <a:r>
              <a:rPr lang="hr-HR" sz="3200" b="1" dirty="0" smtClean="0">
                <a:solidFill>
                  <a:schemeClr val="tx1"/>
                </a:solidFill>
              </a:rPr>
              <a:t>MECUM</a:t>
            </a:r>
            <a:r>
              <a:rPr lang="hr-HR" sz="3200" b="1" dirty="0" smtClean="0">
                <a:solidFill>
                  <a:schemeClr val="tx1"/>
                </a:solidFill>
              </a:rPr>
              <a:t>				</a:t>
            </a:r>
            <a:r>
              <a:rPr lang="hr-HR" sz="3200" b="1" dirty="0" smtClean="0">
                <a:solidFill>
                  <a:schemeClr val="tx1"/>
                </a:solidFill>
              </a:rPr>
              <a:t>TECUM</a:t>
            </a:r>
            <a:endParaRPr lang="hr-H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97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MI/VI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4699855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chemeClr val="tx1"/>
                </a:solidFill>
              </a:rPr>
              <a:t>N	</a:t>
            </a:r>
            <a:r>
              <a:rPr lang="hr-HR" sz="3200" b="1" dirty="0" smtClean="0">
                <a:solidFill>
                  <a:schemeClr val="tx1"/>
                </a:solidFill>
              </a:rPr>
              <a:t>NOS</a:t>
            </a:r>
            <a:r>
              <a:rPr lang="hr-HR" sz="3200" b="1" dirty="0">
                <a:solidFill>
                  <a:schemeClr val="tx1"/>
                </a:solidFill>
              </a:rPr>
              <a:t>				</a:t>
            </a:r>
            <a:r>
              <a:rPr lang="hr-HR" sz="3200" b="1" dirty="0" smtClean="0">
                <a:solidFill>
                  <a:schemeClr val="tx1"/>
                </a:solidFill>
              </a:rPr>
              <a:t>VOS</a:t>
            </a:r>
            <a:endParaRPr lang="hr-HR" sz="3200" b="1" dirty="0">
              <a:solidFill>
                <a:schemeClr val="tx1"/>
              </a:solidFill>
            </a:endParaRPr>
          </a:p>
          <a:p>
            <a:r>
              <a:rPr lang="hr-HR" sz="3200" b="1" dirty="0">
                <a:solidFill>
                  <a:schemeClr val="tx1"/>
                </a:solidFill>
              </a:rPr>
              <a:t>G	</a:t>
            </a:r>
            <a:r>
              <a:rPr lang="hr-HR" sz="3200" b="1" dirty="0" smtClean="0">
                <a:solidFill>
                  <a:schemeClr val="tx1"/>
                </a:solidFill>
              </a:rPr>
              <a:t>NOSTRI/NOSTRUM</a:t>
            </a:r>
            <a:r>
              <a:rPr lang="hr-HR" sz="3200" b="1" dirty="0">
                <a:solidFill>
                  <a:schemeClr val="tx1"/>
                </a:solidFill>
              </a:rPr>
              <a:t>	</a:t>
            </a:r>
            <a:r>
              <a:rPr lang="hr-HR" sz="3200" b="1" dirty="0" smtClean="0">
                <a:solidFill>
                  <a:schemeClr val="tx1"/>
                </a:solidFill>
              </a:rPr>
              <a:t>VESTRI/VESTRUM</a:t>
            </a:r>
            <a:endParaRPr lang="hr-HR" sz="3200" b="1" dirty="0">
              <a:solidFill>
                <a:schemeClr val="tx1"/>
              </a:solidFill>
            </a:endParaRPr>
          </a:p>
          <a:p>
            <a:r>
              <a:rPr lang="hr-HR" sz="3200" b="1" dirty="0">
                <a:solidFill>
                  <a:schemeClr val="tx1"/>
                </a:solidFill>
              </a:rPr>
              <a:t>D	</a:t>
            </a:r>
            <a:r>
              <a:rPr lang="hr-HR" sz="3200" b="1" dirty="0" smtClean="0">
                <a:solidFill>
                  <a:schemeClr val="tx1"/>
                </a:solidFill>
              </a:rPr>
              <a:t>NOBIS</a:t>
            </a:r>
            <a:r>
              <a:rPr lang="hr-HR" sz="3200" b="1" dirty="0">
                <a:solidFill>
                  <a:schemeClr val="tx1"/>
                </a:solidFill>
              </a:rPr>
              <a:t>			</a:t>
            </a:r>
            <a:r>
              <a:rPr lang="hr-HR" sz="3200" b="1" dirty="0" smtClean="0">
                <a:solidFill>
                  <a:schemeClr val="tx1"/>
                </a:solidFill>
              </a:rPr>
              <a:t>VOBIS</a:t>
            </a:r>
            <a:endParaRPr lang="hr-HR" sz="3200" b="1" dirty="0" smtClean="0">
              <a:solidFill>
                <a:schemeClr val="tx1"/>
              </a:solidFill>
            </a:endParaRPr>
          </a:p>
          <a:p>
            <a:r>
              <a:rPr lang="hr-HR" sz="3200" b="1" dirty="0" smtClean="0">
                <a:solidFill>
                  <a:schemeClr val="tx1"/>
                </a:solidFill>
              </a:rPr>
              <a:t>AK</a:t>
            </a:r>
            <a:r>
              <a:rPr lang="hr-HR" sz="3200" b="1" dirty="0">
                <a:solidFill>
                  <a:schemeClr val="tx1"/>
                </a:solidFill>
              </a:rPr>
              <a:t>	</a:t>
            </a:r>
            <a:r>
              <a:rPr lang="hr-HR" sz="3200" b="1" dirty="0" smtClean="0">
                <a:solidFill>
                  <a:schemeClr val="tx1"/>
                </a:solidFill>
              </a:rPr>
              <a:t>NOS</a:t>
            </a:r>
            <a:r>
              <a:rPr lang="hr-HR" sz="3200" b="1" dirty="0">
                <a:solidFill>
                  <a:schemeClr val="tx1"/>
                </a:solidFill>
              </a:rPr>
              <a:t>				</a:t>
            </a:r>
            <a:r>
              <a:rPr lang="hr-HR" sz="3200" b="1" dirty="0" smtClean="0">
                <a:solidFill>
                  <a:schemeClr val="tx1"/>
                </a:solidFill>
              </a:rPr>
              <a:t>VOS</a:t>
            </a:r>
            <a:endParaRPr lang="hr-HR" sz="3200" b="1" dirty="0">
              <a:solidFill>
                <a:schemeClr val="tx1"/>
              </a:solidFill>
            </a:endParaRPr>
          </a:p>
          <a:p>
            <a:r>
              <a:rPr lang="hr-HR" sz="3200" b="1" dirty="0">
                <a:solidFill>
                  <a:schemeClr val="tx1"/>
                </a:solidFill>
              </a:rPr>
              <a:t>V	</a:t>
            </a:r>
            <a:r>
              <a:rPr lang="hr-HR" sz="3200" b="1" dirty="0" smtClean="0">
                <a:solidFill>
                  <a:schemeClr val="tx1"/>
                </a:solidFill>
              </a:rPr>
              <a:t>----</a:t>
            </a:r>
            <a:r>
              <a:rPr lang="hr-HR" sz="3200" b="1" dirty="0">
                <a:solidFill>
                  <a:schemeClr val="tx1"/>
                </a:solidFill>
              </a:rPr>
              <a:t>				</a:t>
            </a:r>
            <a:r>
              <a:rPr lang="hr-HR" sz="3200" b="1" dirty="0" smtClean="0">
                <a:solidFill>
                  <a:schemeClr val="tx1"/>
                </a:solidFill>
              </a:rPr>
              <a:t>----</a:t>
            </a:r>
            <a:endParaRPr lang="hr-HR" sz="3200" b="1" dirty="0">
              <a:solidFill>
                <a:schemeClr val="tx1"/>
              </a:solidFill>
            </a:endParaRPr>
          </a:p>
          <a:p>
            <a:r>
              <a:rPr lang="hr-HR" sz="3200" b="1" dirty="0">
                <a:solidFill>
                  <a:schemeClr val="tx1"/>
                </a:solidFill>
              </a:rPr>
              <a:t>ABL	</a:t>
            </a:r>
            <a:r>
              <a:rPr lang="hr-HR" sz="3200" b="1" dirty="0" smtClean="0">
                <a:solidFill>
                  <a:schemeClr val="tx1"/>
                </a:solidFill>
              </a:rPr>
              <a:t>NOBIS</a:t>
            </a:r>
            <a:r>
              <a:rPr lang="hr-HR" sz="3200" b="1" dirty="0">
                <a:solidFill>
                  <a:schemeClr val="tx1"/>
                </a:solidFill>
              </a:rPr>
              <a:t>			</a:t>
            </a:r>
            <a:r>
              <a:rPr lang="hr-HR" sz="3200" b="1" dirty="0" smtClean="0">
                <a:solidFill>
                  <a:schemeClr val="tx1"/>
                </a:solidFill>
              </a:rPr>
              <a:t>VOBIS</a:t>
            </a:r>
            <a:endParaRPr lang="hr-HR" sz="3200" b="1" dirty="0">
              <a:solidFill>
                <a:schemeClr val="tx1"/>
              </a:solidFill>
            </a:endParaRPr>
          </a:p>
          <a:p>
            <a:r>
              <a:rPr lang="hr-HR" sz="3200" b="1" dirty="0">
                <a:solidFill>
                  <a:schemeClr val="tx1"/>
                </a:solidFill>
              </a:rPr>
              <a:t>FRAZA+ABL		</a:t>
            </a:r>
            <a:endParaRPr lang="hr-HR" sz="3200" b="1" dirty="0" smtClean="0">
              <a:solidFill>
                <a:schemeClr val="tx1"/>
              </a:solidFill>
            </a:endParaRPr>
          </a:p>
          <a:p>
            <a:r>
              <a:rPr lang="hr-HR" sz="3200" b="1" dirty="0" smtClean="0">
                <a:solidFill>
                  <a:schemeClr val="tx1"/>
                </a:solidFill>
              </a:rPr>
              <a:t>NOBISCUM</a:t>
            </a:r>
            <a:r>
              <a:rPr lang="hr-HR" sz="3200" b="1" dirty="0">
                <a:solidFill>
                  <a:schemeClr val="tx1"/>
                </a:solidFill>
              </a:rPr>
              <a:t>			</a:t>
            </a:r>
            <a:r>
              <a:rPr lang="hr-HR" sz="3200" b="1" dirty="0" smtClean="0">
                <a:solidFill>
                  <a:schemeClr val="tx1"/>
                </a:solidFill>
              </a:rPr>
              <a:t>VOBISCUM</a:t>
            </a:r>
            <a:endParaRPr lang="hr-HR" sz="3200" b="1" dirty="0">
              <a:solidFill>
                <a:schemeClr val="tx1"/>
              </a:solidFill>
            </a:endParaRPr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73703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POVRATNO LIČNA ZAMJENICA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6529"/>
          </a:xfrm>
        </p:spPr>
        <p:txBody>
          <a:bodyPr>
            <a:noAutofit/>
          </a:bodyPr>
          <a:lstStyle/>
          <a:p>
            <a:r>
              <a:rPr lang="hr-HR" sz="3200" b="1" dirty="0">
                <a:solidFill>
                  <a:schemeClr val="tx1"/>
                </a:solidFill>
              </a:rPr>
              <a:t>N					</a:t>
            </a:r>
            <a:r>
              <a:rPr lang="hr-HR" sz="3200" b="1" dirty="0" smtClean="0">
                <a:solidFill>
                  <a:schemeClr val="tx1"/>
                </a:solidFill>
              </a:rPr>
              <a:t>----</a:t>
            </a:r>
            <a:r>
              <a:rPr lang="hr-HR" sz="3200" b="1" dirty="0">
                <a:solidFill>
                  <a:schemeClr val="tx1"/>
                </a:solidFill>
              </a:rPr>
              <a:t>						</a:t>
            </a:r>
            <a:endParaRPr lang="hr-HR" sz="3200" b="1" dirty="0" smtClean="0">
              <a:solidFill>
                <a:schemeClr val="tx1"/>
              </a:solidFill>
            </a:endParaRPr>
          </a:p>
          <a:p>
            <a:r>
              <a:rPr lang="hr-HR" sz="3200" b="1" dirty="0" smtClean="0">
                <a:solidFill>
                  <a:schemeClr val="tx1"/>
                </a:solidFill>
              </a:rPr>
              <a:t>G</a:t>
            </a:r>
            <a:r>
              <a:rPr lang="hr-HR" sz="3200" b="1" dirty="0">
                <a:solidFill>
                  <a:schemeClr val="tx1"/>
                </a:solidFill>
              </a:rPr>
              <a:t>					</a:t>
            </a:r>
            <a:r>
              <a:rPr lang="hr-HR" sz="3200" b="1" dirty="0" smtClean="0">
                <a:solidFill>
                  <a:schemeClr val="tx1"/>
                </a:solidFill>
              </a:rPr>
              <a:t>SUI</a:t>
            </a:r>
            <a:r>
              <a:rPr lang="hr-HR" sz="3200" b="1" dirty="0">
                <a:solidFill>
                  <a:schemeClr val="tx1"/>
                </a:solidFill>
              </a:rPr>
              <a:t>						</a:t>
            </a:r>
            <a:endParaRPr lang="hr-HR" sz="3200" b="1" dirty="0" smtClean="0">
              <a:solidFill>
                <a:schemeClr val="tx1"/>
              </a:solidFill>
            </a:endParaRPr>
          </a:p>
          <a:p>
            <a:r>
              <a:rPr lang="hr-HR" sz="3200" b="1" dirty="0" smtClean="0">
                <a:solidFill>
                  <a:schemeClr val="tx1"/>
                </a:solidFill>
              </a:rPr>
              <a:t>D</a:t>
            </a:r>
            <a:r>
              <a:rPr lang="hr-HR" sz="3200" b="1" dirty="0">
                <a:solidFill>
                  <a:schemeClr val="tx1"/>
                </a:solidFill>
              </a:rPr>
              <a:t>					</a:t>
            </a:r>
            <a:r>
              <a:rPr lang="hr-HR" sz="3200" b="1" dirty="0" smtClean="0">
                <a:solidFill>
                  <a:schemeClr val="tx1"/>
                </a:solidFill>
              </a:rPr>
              <a:t>SIBI</a:t>
            </a:r>
            <a:r>
              <a:rPr lang="hr-HR" sz="3200" b="1" dirty="0">
                <a:solidFill>
                  <a:schemeClr val="tx1"/>
                </a:solidFill>
              </a:rPr>
              <a:t>						</a:t>
            </a:r>
            <a:endParaRPr lang="hr-HR" sz="3200" b="1" dirty="0" smtClean="0">
              <a:solidFill>
                <a:schemeClr val="tx1"/>
              </a:solidFill>
            </a:endParaRPr>
          </a:p>
          <a:p>
            <a:r>
              <a:rPr lang="hr-HR" sz="3200" b="1" dirty="0" smtClean="0">
                <a:solidFill>
                  <a:schemeClr val="tx1"/>
                </a:solidFill>
              </a:rPr>
              <a:t>AK</a:t>
            </a:r>
            <a:r>
              <a:rPr lang="hr-HR" sz="3200" b="1" dirty="0">
                <a:solidFill>
                  <a:schemeClr val="tx1"/>
                </a:solidFill>
              </a:rPr>
              <a:t>					</a:t>
            </a:r>
            <a:r>
              <a:rPr lang="hr-HR" sz="3200" b="1" dirty="0" smtClean="0">
                <a:solidFill>
                  <a:schemeClr val="tx1"/>
                </a:solidFill>
              </a:rPr>
              <a:t>SE</a:t>
            </a:r>
            <a:r>
              <a:rPr lang="hr-HR" sz="3200" b="1" dirty="0">
                <a:solidFill>
                  <a:schemeClr val="tx1"/>
                </a:solidFill>
              </a:rPr>
              <a:t>						</a:t>
            </a:r>
            <a:endParaRPr lang="hr-HR" sz="3200" b="1" dirty="0" smtClean="0">
              <a:solidFill>
                <a:schemeClr val="tx1"/>
              </a:solidFill>
            </a:endParaRPr>
          </a:p>
          <a:p>
            <a:r>
              <a:rPr lang="hr-HR" sz="3200" b="1" dirty="0" smtClean="0">
                <a:solidFill>
                  <a:schemeClr val="tx1"/>
                </a:solidFill>
              </a:rPr>
              <a:t>V</a:t>
            </a:r>
            <a:r>
              <a:rPr lang="hr-HR" sz="3200" b="1" dirty="0">
                <a:solidFill>
                  <a:schemeClr val="tx1"/>
                </a:solidFill>
              </a:rPr>
              <a:t>					----						</a:t>
            </a:r>
            <a:endParaRPr lang="hr-HR" sz="3200" b="1" dirty="0" smtClean="0">
              <a:solidFill>
                <a:schemeClr val="tx1"/>
              </a:solidFill>
            </a:endParaRPr>
          </a:p>
          <a:p>
            <a:r>
              <a:rPr lang="hr-HR" sz="3200" b="1" dirty="0" smtClean="0">
                <a:solidFill>
                  <a:schemeClr val="tx1"/>
                </a:solidFill>
              </a:rPr>
              <a:t>ABL</a:t>
            </a:r>
            <a:r>
              <a:rPr lang="hr-HR" sz="3200" b="1" dirty="0">
                <a:solidFill>
                  <a:schemeClr val="tx1"/>
                </a:solidFill>
              </a:rPr>
              <a:t>					</a:t>
            </a:r>
            <a:r>
              <a:rPr lang="hr-HR" sz="3200" b="1" dirty="0" smtClean="0">
                <a:solidFill>
                  <a:schemeClr val="tx1"/>
                </a:solidFill>
              </a:rPr>
              <a:t>SE</a:t>
            </a:r>
            <a:r>
              <a:rPr lang="hr-HR" sz="3200" b="1" dirty="0">
                <a:solidFill>
                  <a:schemeClr val="tx1"/>
                </a:solidFill>
              </a:rPr>
              <a:t>						</a:t>
            </a:r>
            <a:endParaRPr lang="hr-HR" sz="3200" b="1" dirty="0" smtClean="0">
              <a:solidFill>
                <a:schemeClr val="tx1"/>
              </a:solidFill>
            </a:endParaRPr>
          </a:p>
          <a:p>
            <a:r>
              <a:rPr lang="hr-HR" sz="3200" b="1" dirty="0" smtClean="0">
                <a:solidFill>
                  <a:schemeClr val="tx1"/>
                </a:solidFill>
              </a:rPr>
              <a:t>FRAZA+ABL</a:t>
            </a:r>
            <a:r>
              <a:rPr lang="hr-HR" sz="3200" b="1" dirty="0">
                <a:solidFill>
                  <a:schemeClr val="tx1"/>
                </a:solidFill>
              </a:rPr>
              <a:t>		</a:t>
            </a:r>
            <a:r>
              <a:rPr lang="hr-HR" sz="3200" b="1" dirty="0" smtClean="0">
                <a:solidFill>
                  <a:schemeClr val="tx1"/>
                </a:solidFill>
              </a:rPr>
              <a:t>	SECUM</a:t>
            </a:r>
            <a:r>
              <a:rPr lang="hr-HR" sz="3200" b="1" dirty="0">
                <a:solidFill>
                  <a:schemeClr val="tx1"/>
                </a:solidFill>
              </a:rPr>
              <a:t>						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75109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38554" y="422031"/>
            <a:ext cx="10158042" cy="5453837"/>
          </a:xfrm>
        </p:spPr>
        <p:txBody>
          <a:bodyPr>
            <a:noAutofit/>
          </a:bodyPr>
          <a:lstStyle/>
          <a:p>
            <a:r>
              <a:rPr lang="hr-HR" sz="3200" b="1" dirty="0">
                <a:solidFill>
                  <a:schemeClr val="tx1"/>
                </a:solidFill>
              </a:rPr>
              <a:t>k</a:t>
            </a:r>
            <a:r>
              <a:rPr lang="hr-HR" sz="3200" b="1" dirty="0" smtClean="0">
                <a:solidFill>
                  <a:schemeClr val="tx1"/>
                </a:solidFill>
              </a:rPr>
              <a:t>oristi se samo za 3. lica jednine i množine, a u ostalim licima se koristi određeni padež odgovarajuće lične zamjenice (NE kao u hrvatskom jeziku):</a:t>
            </a:r>
          </a:p>
          <a:p>
            <a:endParaRPr lang="hr-HR" sz="3200" b="1" dirty="0" smtClean="0">
              <a:solidFill>
                <a:schemeClr val="tx1"/>
              </a:solidFill>
            </a:endParaRPr>
          </a:p>
          <a:p>
            <a:r>
              <a:rPr lang="hr-HR" sz="3200" b="1" dirty="0" smtClean="0">
                <a:solidFill>
                  <a:schemeClr val="tx1"/>
                </a:solidFill>
              </a:rPr>
              <a:t>Lavo ME – perem se</a:t>
            </a:r>
          </a:p>
          <a:p>
            <a:r>
              <a:rPr lang="hr-HR" sz="3200" b="1" dirty="0" err="1" smtClean="0">
                <a:solidFill>
                  <a:schemeClr val="tx1"/>
                </a:solidFill>
              </a:rPr>
              <a:t>Lavas</a:t>
            </a:r>
            <a:r>
              <a:rPr lang="hr-HR" sz="3200" b="1" dirty="0" smtClean="0">
                <a:solidFill>
                  <a:schemeClr val="tx1"/>
                </a:solidFill>
              </a:rPr>
              <a:t> TE – pereš se</a:t>
            </a:r>
          </a:p>
          <a:p>
            <a:r>
              <a:rPr lang="hr-HR" sz="3200" b="1" dirty="0" err="1" smtClean="0">
                <a:solidFill>
                  <a:schemeClr val="tx1"/>
                </a:solidFill>
              </a:rPr>
              <a:t>Lavat</a:t>
            </a:r>
            <a:r>
              <a:rPr lang="hr-HR" sz="3200" b="1" dirty="0" smtClean="0">
                <a:solidFill>
                  <a:schemeClr val="tx1"/>
                </a:solidFill>
              </a:rPr>
              <a:t> SE – pere se</a:t>
            </a:r>
          </a:p>
          <a:p>
            <a:r>
              <a:rPr lang="hr-HR" sz="3200" b="1" dirty="0" err="1" smtClean="0">
                <a:solidFill>
                  <a:schemeClr val="tx1"/>
                </a:solidFill>
              </a:rPr>
              <a:t>Lavamus</a:t>
            </a:r>
            <a:r>
              <a:rPr lang="hr-HR" sz="3200" b="1" dirty="0" smtClean="0">
                <a:solidFill>
                  <a:schemeClr val="tx1"/>
                </a:solidFill>
              </a:rPr>
              <a:t> NOS</a:t>
            </a:r>
          </a:p>
          <a:p>
            <a:r>
              <a:rPr lang="hr-HR" sz="3200" b="1" dirty="0" err="1" smtClean="0">
                <a:solidFill>
                  <a:schemeClr val="tx1"/>
                </a:solidFill>
              </a:rPr>
              <a:t>Lavatis</a:t>
            </a:r>
            <a:r>
              <a:rPr lang="hr-HR" sz="3200" b="1" dirty="0" smtClean="0">
                <a:solidFill>
                  <a:schemeClr val="tx1"/>
                </a:solidFill>
              </a:rPr>
              <a:t> VOS</a:t>
            </a:r>
          </a:p>
          <a:p>
            <a:r>
              <a:rPr lang="hr-HR" sz="3200" b="1" dirty="0" err="1" smtClean="0">
                <a:solidFill>
                  <a:schemeClr val="tx1"/>
                </a:solidFill>
              </a:rPr>
              <a:t>Lavant</a:t>
            </a:r>
            <a:r>
              <a:rPr lang="hr-HR" sz="3200" b="1" dirty="0" smtClean="0">
                <a:solidFill>
                  <a:schemeClr val="tx1"/>
                </a:solidFill>
              </a:rPr>
              <a:t> SE</a:t>
            </a:r>
            <a:endParaRPr lang="hr-H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04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POSVOJNE ZAMJENICE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60584" y="1494692"/>
            <a:ext cx="10427677" cy="4741008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tx1"/>
                </a:solidFill>
              </a:rPr>
              <a:t>u latinskom jeziku postoje posvojne zamjenice za 1. i 2. lice jednine i množine (moj, tvoj, naš, vaš)</a:t>
            </a:r>
          </a:p>
          <a:p>
            <a:r>
              <a:rPr lang="hr-HR" sz="3200" b="1" dirty="0">
                <a:solidFill>
                  <a:schemeClr val="tx1"/>
                </a:solidFill>
              </a:rPr>
              <a:t>z</a:t>
            </a:r>
            <a:r>
              <a:rPr lang="hr-HR" sz="3200" b="1" dirty="0" smtClean="0">
                <a:solidFill>
                  <a:schemeClr val="tx1"/>
                </a:solidFill>
              </a:rPr>
              <a:t>a 3. lice jednine i množine koristi se GENITIV pokazne zamjenice IS, EA, ID</a:t>
            </a:r>
          </a:p>
          <a:p>
            <a:r>
              <a:rPr lang="hr-HR" sz="3200" b="1" dirty="0">
                <a:solidFill>
                  <a:schemeClr val="tx1"/>
                </a:solidFill>
              </a:rPr>
              <a:t>m</a:t>
            </a:r>
            <a:r>
              <a:rPr lang="hr-HR" sz="3200" b="1" dirty="0" smtClean="0">
                <a:solidFill>
                  <a:schemeClr val="tx1"/>
                </a:solidFill>
              </a:rPr>
              <a:t>oj – MEUS, MEA, MEUM  (</a:t>
            </a:r>
            <a:r>
              <a:rPr lang="hr-HR" sz="3200" b="1" dirty="0" err="1" smtClean="0">
                <a:solidFill>
                  <a:schemeClr val="tx1"/>
                </a:solidFill>
              </a:rPr>
              <a:t>meus</a:t>
            </a:r>
            <a:r>
              <a:rPr lang="hr-HR" sz="3200" b="1" dirty="0" smtClean="0">
                <a:solidFill>
                  <a:schemeClr val="tx1"/>
                </a:solidFill>
              </a:rPr>
              <a:t> 3)</a:t>
            </a:r>
          </a:p>
          <a:p>
            <a:r>
              <a:rPr lang="hr-HR" sz="3200" b="1" dirty="0">
                <a:solidFill>
                  <a:schemeClr val="tx1"/>
                </a:solidFill>
              </a:rPr>
              <a:t>t</a:t>
            </a:r>
            <a:r>
              <a:rPr lang="hr-HR" sz="3200" b="1" dirty="0" smtClean="0">
                <a:solidFill>
                  <a:schemeClr val="tx1"/>
                </a:solidFill>
              </a:rPr>
              <a:t>voj – TUUS, TUA, TUUM (</a:t>
            </a:r>
            <a:r>
              <a:rPr lang="hr-HR" sz="3200" b="1" dirty="0" err="1" smtClean="0">
                <a:solidFill>
                  <a:schemeClr val="tx1"/>
                </a:solidFill>
              </a:rPr>
              <a:t>tuus</a:t>
            </a:r>
            <a:r>
              <a:rPr lang="hr-HR" sz="3200" b="1" dirty="0" smtClean="0">
                <a:solidFill>
                  <a:schemeClr val="tx1"/>
                </a:solidFill>
              </a:rPr>
              <a:t> 3)</a:t>
            </a:r>
          </a:p>
          <a:p>
            <a:r>
              <a:rPr lang="hr-HR" sz="3200" b="1" dirty="0">
                <a:solidFill>
                  <a:schemeClr val="tx1"/>
                </a:solidFill>
              </a:rPr>
              <a:t>n</a:t>
            </a:r>
            <a:r>
              <a:rPr lang="hr-HR" sz="3200" b="1" dirty="0" smtClean="0">
                <a:solidFill>
                  <a:schemeClr val="tx1"/>
                </a:solidFill>
              </a:rPr>
              <a:t>aš – NOSTER, NOSTRA, NOSTRUM (</a:t>
            </a:r>
            <a:r>
              <a:rPr lang="hr-HR" sz="3200" b="1" dirty="0" err="1" smtClean="0">
                <a:solidFill>
                  <a:schemeClr val="tx1"/>
                </a:solidFill>
              </a:rPr>
              <a:t>noster</a:t>
            </a:r>
            <a:r>
              <a:rPr lang="hr-HR" sz="3200" b="1" dirty="0" smtClean="0">
                <a:solidFill>
                  <a:schemeClr val="tx1"/>
                </a:solidFill>
              </a:rPr>
              <a:t>, -tra, -</a:t>
            </a:r>
            <a:r>
              <a:rPr lang="hr-HR" sz="3200" b="1" dirty="0" err="1" smtClean="0">
                <a:solidFill>
                  <a:schemeClr val="tx1"/>
                </a:solidFill>
              </a:rPr>
              <a:t>trum</a:t>
            </a:r>
            <a:r>
              <a:rPr lang="hr-HR" sz="3200" b="1" dirty="0" smtClean="0">
                <a:solidFill>
                  <a:schemeClr val="tx1"/>
                </a:solidFill>
              </a:rPr>
              <a:t> )</a:t>
            </a:r>
          </a:p>
          <a:p>
            <a:r>
              <a:rPr lang="hr-HR" sz="3200" b="1" dirty="0">
                <a:solidFill>
                  <a:schemeClr val="tx1"/>
                </a:solidFill>
              </a:rPr>
              <a:t>v</a:t>
            </a:r>
            <a:r>
              <a:rPr lang="hr-HR" sz="3200" b="1" dirty="0" smtClean="0">
                <a:solidFill>
                  <a:schemeClr val="tx1"/>
                </a:solidFill>
              </a:rPr>
              <a:t>aš – VESTER, VESTRA, VESTRUM (</a:t>
            </a:r>
            <a:r>
              <a:rPr lang="hr-HR" sz="3200" b="1" dirty="0" err="1" smtClean="0">
                <a:solidFill>
                  <a:schemeClr val="tx1"/>
                </a:solidFill>
              </a:rPr>
              <a:t>vester</a:t>
            </a:r>
            <a:r>
              <a:rPr lang="hr-HR" sz="3200" b="1" dirty="0" smtClean="0">
                <a:solidFill>
                  <a:schemeClr val="tx1"/>
                </a:solidFill>
              </a:rPr>
              <a:t>, -tra, -</a:t>
            </a:r>
            <a:r>
              <a:rPr lang="hr-HR" sz="3200" b="1" dirty="0" err="1" smtClean="0">
                <a:solidFill>
                  <a:schemeClr val="tx1"/>
                </a:solidFill>
              </a:rPr>
              <a:t>trum</a:t>
            </a:r>
            <a:r>
              <a:rPr lang="hr-HR" sz="3200" b="1" dirty="0" smtClean="0">
                <a:solidFill>
                  <a:schemeClr val="tx1"/>
                </a:solidFill>
              </a:rPr>
              <a:t>)</a:t>
            </a:r>
            <a:endParaRPr lang="hr-H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18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4294967295"/>
          </p:nvPr>
        </p:nvSpPr>
        <p:spPr>
          <a:xfrm>
            <a:off x="1371600" y="952500"/>
            <a:ext cx="9372600" cy="4778375"/>
          </a:xfrm>
        </p:spPr>
        <p:txBody>
          <a:bodyPr>
            <a:normAutofit lnSpcReduction="10000"/>
          </a:bodyPr>
          <a:lstStyle/>
          <a:p>
            <a:r>
              <a:rPr lang="hr-HR" sz="3600" b="1" dirty="0" err="1">
                <a:solidFill>
                  <a:schemeClr val="tx1"/>
                </a:solidFill>
              </a:rPr>
              <a:t>m</a:t>
            </a:r>
            <a:r>
              <a:rPr lang="hr-HR" sz="3600" b="1" dirty="0" err="1" smtClean="0">
                <a:solidFill>
                  <a:schemeClr val="tx1"/>
                </a:solidFill>
              </a:rPr>
              <a:t>eus</a:t>
            </a:r>
            <a:r>
              <a:rPr lang="hr-HR" sz="3600" b="1" dirty="0" smtClean="0">
                <a:solidFill>
                  <a:schemeClr val="tx1"/>
                </a:solidFill>
              </a:rPr>
              <a:t> 3 i </a:t>
            </a:r>
            <a:r>
              <a:rPr lang="hr-HR" sz="3600" b="1" dirty="0" err="1" smtClean="0">
                <a:solidFill>
                  <a:schemeClr val="tx1"/>
                </a:solidFill>
              </a:rPr>
              <a:t>tuus</a:t>
            </a:r>
            <a:r>
              <a:rPr lang="hr-HR" sz="3600" b="1" dirty="0" smtClean="0">
                <a:solidFill>
                  <a:schemeClr val="tx1"/>
                </a:solidFill>
              </a:rPr>
              <a:t> 3 se dekliniraju kao pridjevi 1. i 2. deklinacije na  –</a:t>
            </a:r>
            <a:r>
              <a:rPr lang="hr-HR" sz="3600" b="1" dirty="0" err="1" smtClean="0">
                <a:solidFill>
                  <a:schemeClr val="tx1"/>
                </a:solidFill>
              </a:rPr>
              <a:t>us</a:t>
            </a:r>
            <a:r>
              <a:rPr lang="hr-HR" sz="3600" b="1" dirty="0" smtClean="0">
                <a:solidFill>
                  <a:schemeClr val="tx1"/>
                </a:solidFill>
              </a:rPr>
              <a:t>,-a,-um</a:t>
            </a:r>
          </a:p>
          <a:p>
            <a:r>
              <a:rPr lang="hr-HR" sz="3600" b="1" dirty="0" err="1">
                <a:solidFill>
                  <a:schemeClr val="tx1"/>
                </a:solidFill>
              </a:rPr>
              <a:t>n</a:t>
            </a:r>
            <a:r>
              <a:rPr lang="hr-HR" sz="3600" b="1" dirty="0" err="1" smtClean="0">
                <a:solidFill>
                  <a:schemeClr val="tx1"/>
                </a:solidFill>
              </a:rPr>
              <a:t>oster</a:t>
            </a:r>
            <a:r>
              <a:rPr lang="hr-HR" sz="3600" b="1" dirty="0" smtClean="0">
                <a:solidFill>
                  <a:schemeClr val="tx1"/>
                </a:solidFill>
              </a:rPr>
              <a:t>,-tra,-</a:t>
            </a:r>
            <a:r>
              <a:rPr lang="hr-HR" sz="3600" b="1" dirty="0" err="1" smtClean="0">
                <a:solidFill>
                  <a:schemeClr val="tx1"/>
                </a:solidFill>
              </a:rPr>
              <a:t>trum</a:t>
            </a:r>
            <a:r>
              <a:rPr lang="hr-HR" sz="3600" b="1" dirty="0" smtClean="0">
                <a:solidFill>
                  <a:schemeClr val="tx1"/>
                </a:solidFill>
              </a:rPr>
              <a:t> i </a:t>
            </a:r>
            <a:r>
              <a:rPr lang="hr-HR" sz="3600" b="1" dirty="0" err="1" smtClean="0">
                <a:solidFill>
                  <a:schemeClr val="tx1"/>
                </a:solidFill>
              </a:rPr>
              <a:t>vester</a:t>
            </a:r>
            <a:r>
              <a:rPr lang="hr-HR" sz="3600" b="1" dirty="0" smtClean="0">
                <a:solidFill>
                  <a:schemeClr val="tx1"/>
                </a:solidFill>
              </a:rPr>
              <a:t>,-tra,-</a:t>
            </a:r>
            <a:r>
              <a:rPr lang="hr-HR" sz="3600" b="1" dirty="0" err="1" smtClean="0">
                <a:solidFill>
                  <a:schemeClr val="tx1"/>
                </a:solidFill>
              </a:rPr>
              <a:t>trum</a:t>
            </a:r>
            <a:r>
              <a:rPr lang="hr-HR" sz="3600" b="1" dirty="0" smtClean="0">
                <a:solidFill>
                  <a:schemeClr val="tx1"/>
                </a:solidFill>
              </a:rPr>
              <a:t> se </a:t>
            </a:r>
            <a:r>
              <a:rPr lang="hr-HR" sz="3600" b="1" dirty="0">
                <a:solidFill>
                  <a:schemeClr val="tx1"/>
                </a:solidFill>
              </a:rPr>
              <a:t>dekliniraju kao pridjevi 1. i 2. deklinacije na  </a:t>
            </a:r>
            <a:r>
              <a:rPr lang="hr-HR" sz="3600" b="1" dirty="0" smtClean="0">
                <a:solidFill>
                  <a:schemeClr val="tx1"/>
                </a:solidFill>
              </a:rPr>
              <a:t>–</a:t>
            </a:r>
            <a:r>
              <a:rPr lang="hr-HR" sz="3600" b="1" dirty="0" err="1" smtClean="0">
                <a:solidFill>
                  <a:schemeClr val="tx1"/>
                </a:solidFill>
              </a:rPr>
              <a:t>er</a:t>
            </a:r>
            <a:r>
              <a:rPr lang="hr-HR" sz="3600" b="1" dirty="0" smtClean="0">
                <a:solidFill>
                  <a:schemeClr val="tx1"/>
                </a:solidFill>
              </a:rPr>
              <a:t>,-</a:t>
            </a:r>
            <a:r>
              <a:rPr lang="hr-HR" sz="3600" b="1" dirty="0">
                <a:solidFill>
                  <a:schemeClr val="tx1"/>
                </a:solidFill>
              </a:rPr>
              <a:t>a,-</a:t>
            </a:r>
            <a:r>
              <a:rPr lang="hr-HR" sz="3600" b="1" dirty="0" smtClean="0">
                <a:solidFill>
                  <a:schemeClr val="tx1"/>
                </a:solidFill>
              </a:rPr>
              <a:t>um</a:t>
            </a:r>
          </a:p>
          <a:p>
            <a:r>
              <a:rPr lang="hr-HR" sz="3600" b="1" dirty="0" smtClean="0">
                <a:solidFill>
                  <a:schemeClr val="tx1"/>
                </a:solidFill>
              </a:rPr>
              <a:t>IZNIMKA: </a:t>
            </a:r>
            <a:r>
              <a:rPr lang="hr-HR" sz="3600" b="1" dirty="0" err="1" smtClean="0">
                <a:solidFill>
                  <a:schemeClr val="tx1"/>
                </a:solidFill>
              </a:rPr>
              <a:t>meus</a:t>
            </a:r>
            <a:r>
              <a:rPr lang="hr-HR" sz="3600" b="1" dirty="0" smtClean="0">
                <a:solidFill>
                  <a:schemeClr val="tx1"/>
                </a:solidFill>
              </a:rPr>
              <a:t> 3 u vokativu jednine muškog roda </a:t>
            </a:r>
          </a:p>
          <a:p>
            <a:r>
              <a:rPr lang="hr-HR" sz="3600" b="1" dirty="0">
                <a:solidFill>
                  <a:schemeClr val="tx1"/>
                </a:solidFill>
              </a:rPr>
              <a:t>t</a:t>
            </a:r>
            <a:r>
              <a:rPr lang="hr-HR" sz="3600" b="1" dirty="0" smtClean="0">
                <a:solidFill>
                  <a:schemeClr val="tx1"/>
                </a:solidFill>
              </a:rPr>
              <a:t>rebao bi biti – MEE</a:t>
            </a:r>
          </a:p>
          <a:p>
            <a:r>
              <a:rPr lang="hr-HR" sz="3600" b="1" dirty="0" smtClean="0">
                <a:solidFill>
                  <a:schemeClr val="tx1"/>
                </a:solidFill>
              </a:rPr>
              <a:t>glasi – MI (</a:t>
            </a:r>
            <a:r>
              <a:rPr lang="hr-HR" sz="3600" b="1" dirty="0" err="1" smtClean="0">
                <a:solidFill>
                  <a:schemeClr val="tx1"/>
                </a:solidFill>
              </a:rPr>
              <a:t>Etiam</a:t>
            </a:r>
            <a:r>
              <a:rPr lang="hr-HR" sz="3600" b="1" dirty="0" smtClean="0">
                <a:solidFill>
                  <a:schemeClr val="tx1"/>
                </a:solidFill>
              </a:rPr>
              <a:t> tu, MI FILI!)</a:t>
            </a:r>
            <a:endParaRPr lang="hr-HR" sz="3600" b="1" dirty="0">
              <a:solidFill>
                <a:schemeClr val="tx1"/>
              </a:solidFill>
            </a:endParaRPr>
          </a:p>
          <a:p>
            <a:endParaRPr lang="hr-H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89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>POVRATNO POSVOJNA ZAMJENICA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5414" y="1477108"/>
            <a:ext cx="10427677" cy="4699855"/>
          </a:xfrm>
        </p:spPr>
        <p:txBody>
          <a:bodyPr>
            <a:normAutofit/>
          </a:bodyPr>
          <a:lstStyle/>
          <a:p>
            <a:r>
              <a:rPr lang="hr-HR" sz="3600" b="1" dirty="0"/>
              <a:t>s</a:t>
            </a:r>
            <a:r>
              <a:rPr lang="hr-HR" sz="3600" b="1" dirty="0" smtClean="0"/>
              <a:t>voj – SUUS, SUA, SUUM (</a:t>
            </a:r>
            <a:r>
              <a:rPr lang="hr-HR" sz="3600" b="1" dirty="0" err="1" smtClean="0"/>
              <a:t>suus</a:t>
            </a:r>
            <a:r>
              <a:rPr lang="hr-HR" sz="3600" b="1" dirty="0" smtClean="0"/>
              <a:t> 3)</a:t>
            </a:r>
          </a:p>
          <a:p>
            <a:r>
              <a:rPr lang="hr-HR" sz="3600" b="1" dirty="0"/>
              <a:t>d</a:t>
            </a:r>
            <a:r>
              <a:rPr lang="hr-HR" sz="3600" b="1" dirty="0" smtClean="0"/>
              <a:t>eklinira se </a:t>
            </a:r>
            <a:r>
              <a:rPr lang="hr-HR" sz="3600" b="1" dirty="0">
                <a:solidFill>
                  <a:schemeClr val="tx1"/>
                </a:solidFill>
              </a:rPr>
              <a:t>kao pridjevi 1. i 2. deklinacije na  </a:t>
            </a:r>
            <a:r>
              <a:rPr lang="hr-HR" sz="3600" b="1" dirty="0" smtClean="0"/>
              <a:t>-</a:t>
            </a:r>
            <a:r>
              <a:rPr lang="hr-HR" sz="3600" b="1" dirty="0" err="1" smtClean="0">
                <a:solidFill>
                  <a:schemeClr val="tx1"/>
                </a:solidFill>
              </a:rPr>
              <a:t>us</a:t>
            </a:r>
            <a:r>
              <a:rPr lang="hr-HR" sz="3600" b="1" dirty="0" smtClean="0">
                <a:solidFill>
                  <a:schemeClr val="tx1"/>
                </a:solidFill>
              </a:rPr>
              <a:t>,-</a:t>
            </a:r>
            <a:r>
              <a:rPr lang="hr-HR" sz="3600" b="1" dirty="0">
                <a:solidFill>
                  <a:schemeClr val="tx1"/>
                </a:solidFill>
              </a:rPr>
              <a:t>a,-</a:t>
            </a:r>
            <a:r>
              <a:rPr lang="hr-HR" sz="3600" b="1" dirty="0" smtClean="0">
                <a:solidFill>
                  <a:schemeClr val="tx1"/>
                </a:solidFill>
              </a:rPr>
              <a:t>um</a:t>
            </a:r>
          </a:p>
          <a:p>
            <a:r>
              <a:rPr lang="hr-HR" sz="3600" b="1" dirty="0">
                <a:solidFill>
                  <a:schemeClr val="tx1"/>
                </a:solidFill>
              </a:rPr>
              <a:t>u</a:t>
            </a:r>
            <a:r>
              <a:rPr lang="hr-HR" sz="3600" b="1" dirty="0" smtClean="0">
                <a:solidFill>
                  <a:schemeClr val="tx1"/>
                </a:solidFill>
              </a:rPr>
              <a:t>potrebljava se samo u 3. licu jednine i množine (NE kao u hrvatskom jeziku)</a:t>
            </a:r>
          </a:p>
          <a:p>
            <a:r>
              <a:rPr lang="hr-HR" sz="3600" b="1" dirty="0">
                <a:solidFill>
                  <a:schemeClr val="tx1"/>
                </a:solidFill>
              </a:rPr>
              <a:t>u</a:t>
            </a:r>
            <a:r>
              <a:rPr lang="hr-HR" sz="3600" b="1" dirty="0" smtClean="0">
                <a:solidFill>
                  <a:schemeClr val="tx1"/>
                </a:solidFill>
              </a:rPr>
              <a:t> ostalim licima koriste se odgovarajući oblici posvojne zamjenice</a:t>
            </a:r>
            <a:endParaRPr lang="hr-HR" sz="3600" b="1" dirty="0">
              <a:solidFill>
                <a:schemeClr val="tx1"/>
              </a:solidFill>
            </a:endParaRPr>
          </a:p>
          <a:p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48172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CB300F-524B-4030-A6B4-61DED4F505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417</Words>
  <Application>Microsoft Office PowerPoint</Application>
  <PresentationFormat>Široki zaslon</PresentationFormat>
  <Paragraphs>68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Schoolbook</vt:lpstr>
      <vt:lpstr>Tema sustava Office</vt:lpstr>
      <vt:lpstr>ZAMJENICE</vt:lpstr>
      <vt:lpstr>LIČNE/OSOBNE ZAMJENICE</vt:lpstr>
      <vt:lpstr>JA/TI</vt:lpstr>
      <vt:lpstr>MI/VI</vt:lpstr>
      <vt:lpstr>POVRATNO LIČNA ZAMJENICA</vt:lpstr>
      <vt:lpstr>PowerPointova prezentacija</vt:lpstr>
      <vt:lpstr>POSVOJNE ZAMJENICE</vt:lpstr>
      <vt:lpstr>PowerPointova prezentacija</vt:lpstr>
      <vt:lpstr>POVRATNO POSVOJNA ZAMJENICA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2014-03-20T07:43:03Z</dcterms:created>
  <dcterms:modified xsi:type="dcterms:W3CDTF">2017-11-06T13:57:09Z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TC030988909991</vt:lpwstr>
  </property>
</Properties>
</file>